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0" r:id="rId7"/>
    <p:sldId id="273" r:id="rId8"/>
    <p:sldId id="274" r:id="rId9"/>
    <p:sldId id="262" r:id="rId10"/>
    <p:sldId id="263" r:id="rId11"/>
    <p:sldId id="265" r:id="rId12"/>
    <p:sldId id="266" r:id="rId13"/>
    <p:sldId id="267" r:id="rId14"/>
    <p:sldId id="268" r:id="rId15"/>
    <p:sldId id="272" r:id="rId16"/>
    <p:sldId id="277" r:id="rId17"/>
    <p:sldId id="269" r:id="rId18"/>
    <p:sldId id="279" r:id="rId19"/>
    <p:sldId id="280" r:id="rId20"/>
    <p:sldId id="264" r:id="rId21"/>
    <p:sldId id="281" r:id="rId22"/>
    <p:sldId id="271" r:id="rId23"/>
    <p:sldId id="282" r:id="rId24"/>
    <p:sldId id="283" r:id="rId25"/>
    <p:sldId id="284" r:id="rId26"/>
    <p:sldId id="285" r:id="rId27"/>
    <p:sldId id="278" r:id="rId28"/>
    <p:sldId id="286" r:id="rId29"/>
    <p:sldId id="290" r:id="rId30"/>
    <p:sldId id="291" r:id="rId31"/>
    <p:sldId id="292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EF406-1649-41D4-9FDC-C364AA977440}" type="datetimeFigureOut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5D9F-B32D-4F9B-93D8-6FA6196AF0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30B0B-EBC1-4A30-AC14-DE3BDE60C56B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8BB6-6BC5-4DBB-A67A-4D1669433669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2F5D-511E-4137-B613-904190E639F5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7205-9D1C-40F9-BC12-F7A925F958BC}" type="datetime1">
              <a:rPr lang="zh-CN" altLang="en-US" smtClean="0"/>
              <a:pPr>
                <a:defRPr/>
              </a:pPr>
              <a:t>2018-4-18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888C-1C77-453F-93D0-5694C4AC46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7D3-724D-4B34-92D4-3003A57AE230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AE8-F429-4547-8FCA-3E9D925CAA00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F273-BE9F-4125-8BFA-28460A2DF7B9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0744-7694-422E-B29C-5E0792A321D3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EF8C-C78A-45F1-B909-32E17129D098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8F4E-9C26-4255-B4AC-95808D0B347A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BB94441-EF60-41A8-BA5F-93583DE5A816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0325F-6961-474A-8443-D26323AE20B1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CF7690-85CD-44AC-8674-9E22E59E5EF3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A28C0B-A2D1-4C4D-BDBD-95966AF8AF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928825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从“何”说起</a:t>
            </a:r>
            <a:r>
              <a:rPr lang="en-US" altLang="zh-CN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en-US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从家长语言看亲子沟通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CN" altLang="en-US" sz="28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国家二级心理咨询师</a:t>
            </a:r>
            <a:endParaRPr lang="en-US" altLang="zh-CN" sz="28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28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      上海市妇女儿童服务指导中心（巾帼园</a:t>
            </a:r>
            <a:r>
              <a:rPr lang="zh-CN" altLang="en-US" sz="2800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）</a:t>
            </a:r>
            <a:endParaRPr lang="en-US" altLang="zh-CN" sz="2800" dirty="0" smtClean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2800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魏迎娣</a:t>
            </a:r>
            <a:endParaRPr lang="zh-CN" altLang="en-US" sz="28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FD40-43F9-477B-A62C-FD1C6ACD1F4E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改变对家庭关系的认识</a:t>
            </a:r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/>
          </a:p>
        </p:txBody>
      </p:sp>
      <p:pic>
        <p:nvPicPr>
          <p:cNvPr id="4" name="内容占位符 3" descr="同心圆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1285860"/>
            <a:ext cx="2143140" cy="2000264"/>
          </a:xfrm>
        </p:spPr>
      </p:pic>
      <p:pic>
        <p:nvPicPr>
          <p:cNvPr id="5" name="图片 4" descr="交集并集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85860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三个同心圆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357298"/>
            <a:ext cx="25193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两个圆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3860800"/>
            <a:ext cx="20891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 descr="两个圆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05150" y="3860800"/>
            <a:ext cx="2447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三个圆的交集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3786190"/>
            <a:ext cx="25193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880C-98AB-46F5-8E6A-243C59D9CDC3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家长是什么？</a:t>
            </a: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是一种身份、一个岗位、一份责任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只有“岗位”，没有“岗位培训”；</a:t>
            </a: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只有“上岗”，没有“退休”；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只有义务，没有权利；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中国最难当的“长”：家长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改变对家长身份的认识</a:t>
            </a:r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1737-E407-4A57-8E38-795C89534F5B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、家长是同行者，不是先行者；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ts val="48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爸龄、妈龄</a:t>
            </a:r>
          </a:p>
          <a:p>
            <a:pPr algn="ctr">
              <a:lnSpc>
                <a:spcPts val="4800"/>
              </a:lnSpc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 2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、家长是缔造者，不是所有者；</a:t>
            </a:r>
          </a:p>
          <a:p>
            <a:pPr algn="ctr">
              <a:lnSpc>
                <a:spcPts val="4800"/>
              </a:lnSpc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 3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、家长是引导者，不是替代者；</a:t>
            </a:r>
          </a:p>
          <a:p>
            <a:pPr algn="ctr">
              <a:lnSpc>
                <a:spcPts val="4800"/>
              </a:lnSpc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 4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、家长是参与者，不是指挥者；</a:t>
            </a:r>
          </a:p>
          <a:p>
            <a:pPr algn="ctr">
              <a:lnSpc>
                <a:spcPts val="4800"/>
              </a:lnSpc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 5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、家长是学习者，不是教育者。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改变对家长身份的认识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633-6E7B-491B-B46F-346EF12E991F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</a:t>
            </a:r>
            <a:r>
              <a:rPr lang="zh-CN" altLang="en-US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我们家孩子咋就没别人家的孩子</a:t>
            </a:r>
            <a:r>
              <a:rPr lang="en-US" altLang="zh-CN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……</a:t>
            </a:r>
            <a:endParaRPr lang="zh-CN" altLang="en-US" sz="4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70000"/>
              </a:lnSpc>
            </a:pPr>
            <a:r>
              <a:rPr lang="zh-CN" altLang="en-US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举世无双≠举世瞩目</a:t>
            </a:r>
          </a:p>
          <a:p>
            <a:pPr algn="ctr">
              <a:lnSpc>
                <a:spcPct val="170000"/>
              </a:lnSpc>
            </a:pPr>
            <a:r>
              <a:rPr lang="zh-CN" altLang="en-US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每片叶子都是不一样的</a:t>
            </a:r>
          </a:p>
          <a:p>
            <a:pPr algn="ctr">
              <a:lnSpc>
                <a:spcPct val="170000"/>
              </a:lnSpc>
            </a:pPr>
            <a:r>
              <a:rPr lang="zh-CN" altLang="en-US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莲花与仙人球</a:t>
            </a:r>
          </a:p>
          <a:p>
            <a:pPr algn="ctr">
              <a:lnSpc>
                <a:spcPct val="170000"/>
              </a:lnSpc>
            </a:pPr>
            <a:r>
              <a:rPr lang="zh-CN" altLang="en-US" sz="4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“扶不上墙的烂泥”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1038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改变对孩子个体的认识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6656-9709-481C-B4BF-45386DF2ABB7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 3"/>
              <a:buNone/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、我们已经输在起跑线上了</a:t>
            </a:r>
          </a:p>
          <a:p>
            <a:pPr algn="ctr">
              <a:lnSpc>
                <a:spcPct val="1500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人生不是一场比赛</a:t>
            </a:r>
          </a:p>
          <a:p>
            <a:pPr algn="ctr">
              <a:lnSpc>
                <a:spcPct val="1500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人生是一次旅行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人生可以有不同的跑道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80000"/>
              </a:lnSpc>
            </a:pPr>
            <a:endParaRPr lang="zh-CN" altLang="en-US" sz="28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改变对孩子个体的认识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7111-4E30-429D-A269-BC8CBBDDC97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人才的分类</a:t>
            </a:r>
            <a: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（北大心理学博士风里）</a:t>
            </a:r>
          </a:p>
        </p:txBody>
      </p:sp>
      <p:pic>
        <p:nvPicPr>
          <p:cNvPr id="4" name="Picture 85" descr="3320946_231137009373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0757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5" descr="3320946_23113700937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14488"/>
            <a:ext cx="3095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6572264" y="185736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专业技术人才</a:t>
            </a:r>
          </a:p>
        </p:txBody>
      </p:sp>
      <p:pic>
        <p:nvPicPr>
          <p:cNvPr id="18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1285852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1928794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2571736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3143240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3786182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4429124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5072066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5" descr="58bOOOPICec"/>
          <p:cNvPicPr>
            <a:picLocks noChangeAspect="1" noChangeArrowheads="1"/>
          </p:cNvPicPr>
          <p:nvPr/>
        </p:nvPicPr>
        <p:blipFill>
          <a:blip r:embed="rId3"/>
          <a:srcRect l="9653" t="1996" r="20468" b="16029"/>
          <a:stretch>
            <a:fillRect/>
          </a:stretch>
        </p:blipFill>
        <p:spPr bwMode="auto">
          <a:xfrm>
            <a:off x="5715008" y="2643182"/>
            <a:ext cx="487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 flipH="1">
            <a:off x="6858016" y="278605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销售人才</a:t>
            </a:r>
          </a:p>
        </p:txBody>
      </p:sp>
      <p:pic>
        <p:nvPicPr>
          <p:cNvPr id="27" name="Picture 116" descr="xiaolangfeng87115522724"/>
          <p:cNvPicPr>
            <a:picLocks noChangeAspect="1" noChangeArrowheads="1"/>
          </p:cNvPicPr>
          <p:nvPr/>
        </p:nvPicPr>
        <p:blipFill>
          <a:blip r:embed="rId4"/>
          <a:srcRect l="14815" r="20000" b="-740"/>
          <a:stretch>
            <a:fillRect/>
          </a:stretch>
        </p:blipFill>
        <p:spPr bwMode="auto">
          <a:xfrm>
            <a:off x="2786050" y="3571876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6" descr="xiaolangfeng87115522724"/>
          <p:cNvPicPr>
            <a:picLocks noChangeAspect="1" noChangeArrowheads="1"/>
          </p:cNvPicPr>
          <p:nvPr/>
        </p:nvPicPr>
        <p:blipFill>
          <a:blip r:embed="rId4"/>
          <a:srcRect l="14815" r="20000" b="-740"/>
          <a:stretch>
            <a:fillRect/>
          </a:stretch>
        </p:blipFill>
        <p:spPr bwMode="auto">
          <a:xfrm>
            <a:off x="2000232" y="3571876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6" descr="xiaolangfeng87115522724"/>
          <p:cNvPicPr>
            <a:picLocks noChangeAspect="1" noChangeArrowheads="1"/>
          </p:cNvPicPr>
          <p:nvPr/>
        </p:nvPicPr>
        <p:blipFill>
          <a:blip r:embed="rId4"/>
          <a:srcRect l="14815" r="20000" b="-740"/>
          <a:stretch>
            <a:fillRect/>
          </a:stretch>
        </p:blipFill>
        <p:spPr bwMode="auto">
          <a:xfrm>
            <a:off x="3500430" y="3571876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6" descr="xiaolangfeng87115522724"/>
          <p:cNvPicPr>
            <a:picLocks noChangeAspect="1" noChangeArrowheads="1"/>
          </p:cNvPicPr>
          <p:nvPr/>
        </p:nvPicPr>
        <p:blipFill>
          <a:blip r:embed="rId4"/>
          <a:srcRect l="14815" r="20000" b="-740"/>
          <a:stretch>
            <a:fillRect/>
          </a:stretch>
        </p:blipFill>
        <p:spPr bwMode="auto">
          <a:xfrm>
            <a:off x="4286248" y="3571876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16" descr="xiaolangfeng87115522724"/>
          <p:cNvPicPr>
            <a:picLocks noChangeAspect="1" noChangeArrowheads="1"/>
          </p:cNvPicPr>
          <p:nvPr/>
        </p:nvPicPr>
        <p:blipFill>
          <a:blip r:embed="rId4"/>
          <a:srcRect l="14815" r="20000" b="-740"/>
          <a:stretch>
            <a:fillRect/>
          </a:stretch>
        </p:blipFill>
        <p:spPr bwMode="auto">
          <a:xfrm>
            <a:off x="5143504" y="3571876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 flipH="1">
            <a:off x="7000892" y="37861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管理人才</a:t>
            </a:r>
          </a:p>
        </p:txBody>
      </p:sp>
      <p:pic>
        <p:nvPicPr>
          <p:cNvPr id="33" name="Picture 123" descr="400_F_49872753_N2GplSPfBqa1LbbTobLnRxX19uf2BaTP"/>
          <p:cNvPicPr>
            <a:picLocks noChangeAspect="1" noChangeArrowheads="1"/>
          </p:cNvPicPr>
          <p:nvPr/>
        </p:nvPicPr>
        <p:blipFill>
          <a:blip r:embed="rId5"/>
          <a:srcRect l="12000" t="3999" r="8000" b="2000"/>
          <a:stretch>
            <a:fillRect/>
          </a:stretch>
        </p:blipFill>
        <p:spPr bwMode="auto">
          <a:xfrm>
            <a:off x="2643174" y="4643446"/>
            <a:ext cx="519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23" descr="400_F_49872753_N2GplSPfBqa1LbbTobLnRxX19uf2BaTP"/>
          <p:cNvPicPr>
            <a:picLocks noChangeAspect="1" noChangeArrowheads="1"/>
          </p:cNvPicPr>
          <p:nvPr/>
        </p:nvPicPr>
        <p:blipFill>
          <a:blip r:embed="rId5"/>
          <a:srcRect l="12000" t="3999" r="8000" b="2000"/>
          <a:stretch>
            <a:fillRect/>
          </a:stretch>
        </p:blipFill>
        <p:spPr bwMode="auto">
          <a:xfrm>
            <a:off x="3714744" y="4643446"/>
            <a:ext cx="519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23" descr="400_F_49872753_N2GplSPfBqa1LbbTobLnRxX19uf2BaTP"/>
          <p:cNvPicPr>
            <a:picLocks noChangeAspect="1" noChangeArrowheads="1"/>
          </p:cNvPicPr>
          <p:nvPr/>
        </p:nvPicPr>
        <p:blipFill>
          <a:blip r:embed="rId5"/>
          <a:srcRect l="12000" t="3999" r="8000" b="2000"/>
          <a:stretch>
            <a:fillRect/>
          </a:stretch>
        </p:blipFill>
        <p:spPr bwMode="auto">
          <a:xfrm>
            <a:off x="4714876" y="4572008"/>
            <a:ext cx="519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7000892" y="478632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创业人才</a:t>
            </a:r>
          </a:p>
        </p:txBody>
      </p:sp>
      <p:pic>
        <p:nvPicPr>
          <p:cNvPr id="37" name="Picture 127" descr="01d35e2437fca638e3"/>
          <p:cNvPicPr>
            <a:picLocks noChangeAspect="1" noChangeArrowheads="1"/>
          </p:cNvPicPr>
          <p:nvPr/>
        </p:nvPicPr>
        <p:blipFill>
          <a:blip r:embed="rId6"/>
          <a:srcRect l="14906" r="20497" b="3999"/>
          <a:stretch>
            <a:fillRect/>
          </a:stretch>
        </p:blipFill>
        <p:spPr bwMode="auto">
          <a:xfrm>
            <a:off x="3714744" y="5500702"/>
            <a:ext cx="66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6786578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社会变革人才</a:t>
            </a:r>
          </a:p>
        </p:txBody>
      </p:sp>
      <p:sp>
        <p:nvSpPr>
          <p:cNvPr id="39" name="日期占位符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8AF-88AC-4C92-84D0-7D1104B80271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32" grpId="0"/>
      <p:bldP spid="36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人才的分类及心理品质</a:t>
            </a:r>
            <a: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（北大心理学博士风里）</a:t>
            </a:r>
            <a:b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sz="40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600200"/>
          <a:ext cx="8180388" cy="4525963"/>
        </p:xfrm>
        <a:graphic>
          <a:graphicData uri="http://schemas.openxmlformats.org/presentationml/2006/ole">
            <p:oleObj spid="_x0000_s1032" name="图表" r:id="rId3" imgW="8229687" imgH="4552970" progId="MSGraph.Chart.8">
              <p:embed followColorScheme="full"/>
            </p:oleObj>
          </a:graphicData>
        </a:graphic>
      </p:graphicFrame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1857356" y="1857364"/>
            <a:ext cx="54864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1785918" y="6000768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3857620" y="6215082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正规教育的作用</a:t>
            </a: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 flipV="1">
            <a:off x="1857356" y="3500438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1285852" y="2786058"/>
            <a:ext cx="4587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对心理品质的要求</a:t>
            </a:r>
          </a:p>
        </p:txBody>
      </p:sp>
      <p:sp>
        <p:nvSpPr>
          <p:cNvPr id="1033" name="Oval 13"/>
          <p:cNvSpPr>
            <a:spLocks noChangeArrowheads="1"/>
          </p:cNvSpPr>
          <p:nvPr/>
        </p:nvSpPr>
        <p:spPr bwMode="auto">
          <a:xfrm>
            <a:off x="2143108" y="2214554"/>
            <a:ext cx="1676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社会变革人才</a:t>
            </a:r>
          </a:p>
        </p:txBody>
      </p:sp>
      <p:sp>
        <p:nvSpPr>
          <p:cNvPr id="1034" name="Oval 14"/>
          <p:cNvSpPr>
            <a:spLocks noChangeArrowheads="1"/>
          </p:cNvSpPr>
          <p:nvPr/>
        </p:nvSpPr>
        <p:spPr bwMode="auto">
          <a:xfrm>
            <a:off x="3000364" y="2857496"/>
            <a:ext cx="1524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创业人才</a:t>
            </a:r>
          </a:p>
        </p:txBody>
      </p:sp>
      <p:sp>
        <p:nvSpPr>
          <p:cNvPr id="1035" name="Oval 15"/>
          <p:cNvSpPr>
            <a:spLocks noChangeArrowheads="1"/>
          </p:cNvSpPr>
          <p:nvPr/>
        </p:nvSpPr>
        <p:spPr bwMode="auto">
          <a:xfrm>
            <a:off x="4643438" y="4357694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销售人才</a:t>
            </a:r>
          </a:p>
        </p:txBody>
      </p:sp>
      <p:sp>
        <p:nvSpPr>
          <p:cNvPr id="1036" name="Oval 16"/>
          <p:cNvSpPr>
            <a:spLocks noChangeArrowheads="1"/>
          </p:cNvSpPr>
          <p:nvPr/>
        </p:nvSpPr>
        <p:spPr bwMode="auto">
          <a:xfrm>
            <a:off x="3857620" y="3571876"/>
            <a:ext cx="1752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管理人才</a:t>
            </a:r>
          </a:p>
        </p:txBody>
      </p:sp>
      <p:sp>
        <p:nvSpPr>
          <p:cNvPr id="1037" name="Oval 17"/>
          <p:cNvSpPr>
            <a:spLocks noChangeArrowheads="1"/>
          </p:cNvSpPr>
          <p:nvPr/>
        </p:nvSpPr>
        <p:spPr bwMode="auto">
          <a:xfrm>
            <a:off x="5357818" y="521495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专业技术人才</a:t>
            </a:r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FD974-3A4D-4EB5-8E37-CBA34B181FC1}" type="datetime1">
              <a:rPr lang="zh-CN" altLang="en-US" smtClean="0"/>
              <a:pPr>
                <a:defRPr/>
              </a:pPr>
              <a:t>2018-4-18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、我要让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TA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成为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……</a:t>
            </a:r>
          </a:p>
          <a:p>
            <a:pPr algn="ctr">
              <a:lnSpc>
                <a:spcPct val="150000"/>
              </a:lnSpc>
            </a:pP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自己未完成的梦想</a:t>
            </a:r>
          </a:p>
          <a:p>
            <a:pPr algn="ctr">
              <a:lnSpc>
                <a:spcPct val="150000"/>
              </a:lnSpc>
              <a:buNone/>
            </a:pP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前途无量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改变对孩子个体的认识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68F-F796-4C6B-839A-2CCA4C86305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家庭教育是长期观察和发现的过程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家庭教育是持续改进和完善的过程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家庭教育是自我成长和学习的过程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改变对家庭教育的认识</a:t>
            </a:r>
            <a: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BC9-6BE2-42F9-A13C-D255236615F9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家庭教育是系统工程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家庭教育是自我救赎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家庭教育是终身事业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改变对家庭教育的认识</a:t>
            </a:r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B1DB-605C-4D51-BCB4-1D984D64BF0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36424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CN" altLang="en-US" sz="28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48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西方：语言是思维的外衣，</a:t>
            </a:r>
            <a:endParaRPr lang="en-US" altLang="zh-CN" sz="48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zh-CN" altLang="en-US" sz="48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不同的语言</a:t>
            </a:r>
            <a:endParaRPr lang="en-US" altLang="zh-CN" sz="48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zh-CN" altLang="en-US" sz="48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传递着不同的</a:t>
            </a:r>
            <a:endParaRPr lang="en-US" altLang="zh-CN" sz="48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zh-CN" altLang="en-US" sz="48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  思维方式和心理特点。</a:t>
            </a:r>
            <a:endParaRPr lang="en-US" altLang="zh-CN" sz="48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buNone/>
            </a:pPr>
            <a:endParaRPr lang="en-US" altLang="zh-CN" sz="48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zh-CN" altLang="en-US" sz="48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中国：言为心声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5D05-7986-4E68-8649-8E81FDD7970E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>
              <a:buNone/>
            </a:pP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为了孩子，不惜一切</a:t>
            </a:r>
          </a:p>
          <a:p>
            <a:pPr algn="ctr">
              <a:buNone/>
            </a:pP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你想给的和孩子想要的</a:t>
            </a:r>
          </a:p>
          <a:p>
            <a:pPr marL="0" indent="0" algn="ctr">
              <a:buNone/>
            </a:pPr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做好自己，才是最好的家庭教育。</a:t>
            </a:r>
          </a:p>
          <a:p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改变对家庭教育的认识</a:t>
            </a:r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A8CF-D260-4E55-884C-2885F742BB3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TA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根本不听我的</a:t>
            </a:r>
          </a:p>
          <a:p>
            <a:endParaRPr lang="zh-CN" altLang="en-US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“对牛弹琴不是牛的错”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问题：解决针对性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2666-E61C-4D4A-9319-5D78482FBE50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>
              <a:solidFill>
                <a:schemeClr val="folHlink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我都是为你好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我这么爱你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我对你这么好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问题：控制和绑架，没有从孩子角度出发，典型的家长视角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E73D-B09F-4366-A086-5415623BCB30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大人的事情你不要管！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你只要管好你自己就不错了！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你只要好好学习，其他不要你管！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问题：迟早有一天，他会对你说“你管好你自己就好了，我不要你管！”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自私、缺乏责任感的孩子就是被我们这样“说”出来的！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F2AE-F49D-4928-98E4-A3E6225940DE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你快点给我把作业做好！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你给我听好了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……</a:t>
            </a: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你就给我闯祸啊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……</a:t>
            </a: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问题：灌输的理念是孩子做的一切都是为了你，都是你要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TA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做的，而不是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TA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的事，也不是</a:t>
            </a:r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TA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的错！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8B6-B740-4DD7-A871-77A53D99227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“你到底吃不吃？”“不吃。”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“那怎么行？！”“那怎么不行？”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“我说不行就不行”“凭啥？”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“凭我是你妈（爸）！”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问题：选择设定有误，缺乏引导性。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“用蓝色的碗吃还是黄色的碗吃？”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“用调羹吃还是筷子吃？”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073-6F21-4306-ABA6-74D72F327C46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火车上的一家三口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孩子：啊！你们怎么不管我就先吃了？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父母：宝宝对不起，爸妈现在就喂你。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endParaRPr lang="en-US" altLang="zh-CN" dirty="0"/>
          </a:p>
          <a:p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问题：盲目满足孩子，错失教育机会。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923D-E001-43F3-9745-317F0C41C906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女主播和女儿的对话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“女儿，妈妈和你做朋友，好吗？”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en-US" altLang="zh-CN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……</a:t>
            </a:r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“你不想做我妈了？”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问题：目的性太强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C025-D0AE-4253-86A4-D8D10646EC9A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儿子同学的妈妈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“你看这奥运冠军，才和你一样大”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“你咋不说马云和你也一样大呢！”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问题：没有比较就没有伤害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不恰当的比较方式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E9DD-F779-4977-A844-43030A7B26C9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E126ACDD-708F-4BAD-AE85-530D97253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儿子的质疑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儿子问：妈妈，你不是大学生吗，怎么连我们小学生的题目也不会做？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家长：</a:t>
            </a: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、示弱、坦诚交流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   2</a:t>
            </a: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、建立对比标准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zh-CN" altLang="en-US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6FB25C9-9D78-4CF0-9964-CE6DA82C0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7D3-724D-4B34-92D4-3003A57AE230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xmlns="" id="{A25091C9-660B-4214-AC8C-198DF091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86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话不投机半句多；</a:t>
            </a:r>
          </a:p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听君一席话，胜读十年书；</a:t>
            </a:r>
          </a:p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一语惊醒梦中人；</a:t>
            </a:r>
          </a:p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刀子嘴、豆腐心；</a:t>
            </a:r>
          </a:p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词不达意；</a:t>
            </a:r>
          </a:p>
          <a:p>
            <a:pPr algn="ctr">
              <a:lnSpc>
                <a:spcPts val="48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口蜜腹剑</a:t>
            </a: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……</a:t>
            </a:r>
            <a:endParaRPr lang="zh-CN" altLang="en-US" sz="3600" dirty="0">
              <a:solidFill>
                <a:srgbClr val="00206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r>
              <a:rPr lang="en-US" altLang="zh-CN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说”的重要性</a:t>
            </a:r>
            <a:b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</a:b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955E-902F-426D-BE96-B8751E44E993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3288EDFC-4F76-4FCA-B00F-DAA0D7E4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妈妈的“大饼”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好好读书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才能有   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好工作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才能有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好对象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才能有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好人生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CA776C6A-3474-4CFA-9B09-74616580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7D3-724D-4B34-92D4-3003A57AE230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xmlns="" id="{26773602-064C-4C27-92C4-74DDCF66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11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4FE411EB-86C2-4191-BF22-E4674872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“学霸”父亲的质疑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就你，还想双</a:t>
            </a: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＋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家长：不质疑目标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帮助寻找差距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商议解决方案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3DC5D5B-B56D-41A2-80D0-C74830F5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7D3-724D-4B34-92D4-3003A57AE230}" type="datetime1">
              <a:rPr lang="zh-CN" altLang="en-US" smtClean="0"/>
              <a:pPr/>
              <a:t>2018-4-18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xmlns="" id="{BAB2AA99-2DC0-4142-A2A0-AABF86B6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1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好孩子都是夸出来的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“儿子，加油！我看好你！”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“宝贝，你是妈妈的骄傲！”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问题：假大空！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要真诚发现，要有内容！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7564-A903-4D05-B669-B84437C2866F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十万个问什么</a:t>
            </a:r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endParaRPr lang="en-US" altLang="zh-CN" sz="3600" noProof="1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  <a:sym typeface="+mn-ea"/>
            </a:endParaRPr>
          </a:p>
          <a:p>
            <a:pPr algn="ctr"/>
            <a:r>
              <a:rPr lang="zh-CN" altLang="en-US" sz="36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问题：“说”并不是单向“告知”，还有“提问”和“倾听”，所以，要多问孩子“为什么”，多提问给孩子，搭建沟通的桥梁。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经典家长语录分析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4C5-B9E8-418F-AA0A-BF34970FD969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家长们成为“四有”家长</a:t>
            </a:r>
          </a:p>
          <a:p>
            <a:pPr algn="ctr">
              <a:spcBef>
                <a:spcPct val="0"/>
              </a:spcBef>
              <a:buNone/>
            </a:pPr>
            <a:endParaRPr lang="zh-CN" altLang="en-US" sz="40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家中有爱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教育有方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相处有道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生活有趣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祝  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A4C-6CB4-4C79-9750-67A5FC364692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日常生活：没问题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特殊状况：没办法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犯错、发脾气、逆反期</a:t>
            </a: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……</a:t>
            </a:r>
          </a:p>
          <a:p>
            <a:pPr algn="ctr">
              <a:lnSpc>
                <a:spcPct val="15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一言不合就</a:t>
            </a:r>
            <a:r>
              <a:rPr lang="en-US" altLang="zh-CN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……</a:t>
            </a:r>
          </a:p>
          <a:p>
            <a:pPr algn="ctr">
              <a:lnSpc>
                <a:spcPct val="15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一言不发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其实，不然！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家庭教育过程中对“说”的认识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8324-14C2-41E4-BC39-976711FCA22D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特殊状况的沟通“没办法”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恰恰是因为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日常生活的沟通“有问题”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D167-6092-4C3D-A216-46B8E6FB747B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一个字：乖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二个字：听话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三个字：没出息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中国家长使用频率最高的三个词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1BEF-6706-4F66-B19A-1A750123FFD0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如何“说”从改变认识开始</a:t>
            </a:r>
          </a:p>
        </p:txBody>
      </p:sp>
      <p:pic>
        <p:nvPicPr>
          <p:cNvPr id="4" name="Picture 13" descr="ABUIABACGAAgyZDmlAUosM7GgQYw5wQ4nwU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7882" y="1481138"/>
            <a:ext cx="4148236" cy="4525962"/>
          </a:xfrm>
          <a:ln/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820C-9842-473D-8F20-E2C231ABC775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zh-CN" altLang="en-US" sz="32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歌德说：“人们见到的，正是他们知道的。”</a:t>
            </a:r>
          </a:p>
          <a:p>
            <a:pPr algn="ctr">
              <a:lnSpc>
                <a:spcPct val="200000"/>
              </a:lnSpc>
              <a:buNone/>
            </a:pPr>
            <a:r>
              <a:rPr lang="zh-CN" altLang="en-US" sz="32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  知道的越多，见到的就越多。</a:t>
            </a:r>
          </a:p>
          <a:p>
            <a:pPr algn="ctr">
              <a:lnSpc>
                <a:spcPct val="200000"/>
              </a:lnSpc>
              <a:buNone/>
            </a:pPr>
            <a:r>
              <a:rPr lang="zh-CN" altLang="en-US" sz="32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你看见的，都是你想看见的</a:t>
            </a:r>
          </a:p>
          <a:p>
            <a:pPr algn="ctr">
              <a:lnSpc>
                <a:spcPct val="200000"/>
              </a:lnSpc>
              <a:buNone/>
            </a:pPr>
            <a:r>
              <a:rPr lang="zh-CN" altLang="en-US" sz="3200" noProof="1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  <a:sym typeface="+mn-ea"/>
              </a:rPr>
              <a:t>“视”界的选择性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如何“说”从改变认识开始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662E-756E-494F-A46C-7D40A530CC19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改变对家庭关系的认识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改变对家长身份的认识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改变对孩子个体的认识</a:t>
            </a:r>
            <a:endParaRPr lang="en-US" altLang="zh-CN" sz="3600" dirty="0">
              <a:solidFill>
                <a:srgbClr val="002060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6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改变对家庭教育的认识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如何“说”从改变认识开始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45B3-AE43-473F-95E6-18E7742640EC}" type="datetime1">
              <a:rPr lang="zh-CN" altLang="en-US" smtClean="0"/>
              <a:pPr/>
              <a:t>2018-4-18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1138</Words>
  <Application>Microsoft Office PowerPoint</Application>
  <PresentationFormat>全屏显示(4:3)</PresentationFormat>
  <Paragraphs>242</Paragraphs>
  <Slides>34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聚合</vt:lpstr>
      <vt:lpstr>图表</vt:lpstr>
      <vt:lpstr>从“何”说起 ——从家长语言看亲子沟通</vt:lpstr>
      <vt:lpstr>幻灯片 2</vt:lpstr>
      <vt:lpstr> “说”的重要性 </vt:lpstr>
      <vt:lpstr>家庭教育过程中对“说”的认识</vt:lpstr>
      <vt:lpstr>幻灯片 5</vt:lpstr>
      <vt:lpstr>中国家长使用频率最高的三个词</vt:lpstr>
      <vt:lpstr>如何“说”从改变认识开始</vt:lpstr>
      <vt:lpstr>如何“说”从改变认识开始</vt:lpstr>
      <vt:lpstr>如何“说”从改变认识开始</vt:lpstr>
      <vt:lpstr> 改变对家庭关系的认识 </vt:lpstr>
      <vt:lpstr> 改变对家长身份的认识 </vt:lpstr>
      <vt:lpstr>改变对家长身份的认识</vt:lpstr>
      <vt:lpstr>改变对孩子个体的认识</vt:lpstr>
      <vt:lpstr>改变对孩子个体的认识</vt:lpstr>
      <vt:lpstr>人才的分类 （北大心理学博士风里）</vt:lpstr>
      <vt:lpstr>人才的分类及心理品质 （北大心理学博士风里） </vt:lpstr>
      <vt:lpstr>改变对孩子个体的认识</vt:lpstr>
      <vt:lpstr> 改变对家庭教育的认识 </vt:lpstr>
      <vt:lpstr> 改变对家庭教育的认识 </vt:lpstr>
      <vt:lpstr> 改变对家庭教育的认识 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经典家长语录分析</vt:lpstr>
      <vt:lpstr>祝  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从“何”说起 ——从家长语言看亲子沟通</dc:title>
  <dc:creator>Wei</dc:creator>
  <cp:lastModifiedBy>微软中国</cp:lastModifiedBy>
  <cp:revision>55</cp:revision>
  <dcterms:created xsi:type="dcterms:W3CDTF">2018-04-07T08:31:22Z</dcterms:created>
  <dcterms:modified xsi:type="dcterms:W3CDTF">2018-04-18T07:27:00Z</dcterms:modified>
</cp:coreProperties>
</file>